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Lato" panose="020B0604020202020204" charset="0"/>
      <p:regular r:id="rId24"/>
      <p:bold r:id="rId25"/>
      <p:italic r:id="rId26"/>
      <p:boldItalic r:id="rId27"/>
    </p:embeddedFont>
    <p:embeddedFont>
      <p:font typeface="Raleway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6" roundtripDataSignature="AMtx7mh8uljJ5Dt0caJuI7eqTPK1T6Nm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B68E19-C4CC-4DF8-B4E0-AD0F13618D03}">
  <a:tblStyle styleId="{74B68E19-C4CC-4DF8-B4E0-AD0F13618D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603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1122ade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1122ade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5bfede505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65bfede505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0df8285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0df82857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0df82857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0df82857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0df82857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0df82857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df82857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0df82857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1122ade8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81122ade8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1122ade8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81122ade8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81122ade8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81122ade8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0df82857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0df82857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5ccd2c58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65ccd2c58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10df74669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810df74669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ccd2c5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65ccd2c58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ccd2c58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65ccd2c58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3f9fac1c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73f9fac1c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0df8285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0df8285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3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" name="Google Shape;28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+mj-lt"/>
              </a:rPr>
              <a:t>Rural Food Processing </a:t>
            </a:r>
            <a:endParaRPr>
              <a:latin typeface="+mj-lt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689675" y="3216399"/>
            <a:ext cx="76881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 b="1"/>
              <a:t>ME 486C - Team Cocoyam</a:t>
            </a:r>
            <a:endParaRPr sz="11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Samantha Morrison - Project Manager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Nygel des Vignes - Financial Manager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Musab Al-Balool -  Manufacturing Engineer 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Humoud Alanjari - Logistics Manager  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 </a:t>
            </a:r>
            <a:endParaRPr sz="110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795" y="3900473"/>
            <a:ext cx="1713900" cy="10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7201175" y="355855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Sponsored By: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1122ade8a_0_0"/>
          <p:cNvSpPr txBox="1">
            <a:spLocks noGrp="1"/>
          </p:cNvSpPr>
          <p:nvPr>
            <p:ph type="title"/>
          </p:nvPr>
        </p:nvSpPr>
        <p:spPr>
          <a:xfrm>
            <a:off x="729450" y="1304225"/>
            <a:ext cx="8267066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Current State of System - Current Manufacturing</a:t>
            </a:r>
            <a:endParaRPr dirty="0">
              <a:latin typeface="+mj-lt"/>
            </a:endParaRPr>
          </a:p>
        </p:txBody>
      </p:sp>
      <p:sp>
        <p:nvSpPr>
          <p:cNvPr id="215" name="Google Shape;215;g81122ade8a_0_0"/>
          <p:cNvSpPr txBox="1">
            <a:spLocks noGrp="1"/>
          </p:cNvSpPr>
          <p:nvPr>
            <p:ph type="body" idx="1"/>
          </p:nvPr>
        </p:nvSpPr>
        <p:spPr>
          <a:xfrm>
            <a:off x="4108175" y="2078875"/>
            <a:ext cx="4310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Dispenser need has been determined to be fulfilled through commercial off-the-shelf product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12:1 mechanical advantage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Easy disassembly for cleaning and refilling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Exploring additional alternatives at different mechanical advantages and price points</a:t>
            </a:r>
            <a:endParaRPr/>
          </a:p>
        </p:txBody>
      </p:sp>
      <p:pic>
        <p:nvPicPr>
          <p:cNvPr id="216" name="Google Shape;216;g81122ade8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81122ade8a_0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g81122ade8a_0_0"/>
          <p:cNvSpPr txBox="1"/>
          <p:nvPr/>
        </p:nvSpPr>
        <p:spPr>
          <a:xfrm>
            <a:off x="411863" y="412315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11: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Dispenser Prototype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g81122ade8a_0_0"/>
          <p:cNvSpPr txBox="1"/>
          <p:nvPr/>
        </p:nvSpPr>
        <p:spPr>
          <a:xfrm>
            <a:off x="7698400" y="4774775"/>
            <a:ext cx="1386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</a:t>
            </a: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0" name="Google Shape;220;g81122ade8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75" y="2078875"/>
            <a:ext cx="3803375" cy="1872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5bfede505_1_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state of system-ER</a:t>
            </a:r>
            <a:endParaRPr dirty="0"/>
          </a:p>
        </p:txBody>
      </p:sp>
      <p:sp>
        <p:nvSpPr>
          <p:cNvPr id="226" name="Google Shape;226;g65bfede505_1_35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g65bfede505_1_35"/>
          <p:cNvSpPr txBox="1">
            <a:spLocks noGrp="1"/>
          </p:cNvSpPr>
          <p:nvPr>
            <p:ph type="body" idx="1"/>
          </p:nvPr>
        </p:nvSpPr>
        <p:spPr>
          <a:xfrm>
            <a:off x="573300" y="1960150"/>
            <a:ext cx="47172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ERs: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cost&lt; 45 dollars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Minimize the time to produce one role&lt;30 seconds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Light weight [kg] &lt;7kg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Base footprint area [m</a:t>
            </a:r>
            <a:r>
              <a:rPr lang="en" baseline="30000"/>
              <a:t>2</a:t>
            </a:r>
            <a:r>
              <a:rPr lang="en"/>
              <a:t>] &lt; 0.125m</a:t>
            </a:r>
            <a:r>
              <a:rPr lang="en" baseline="30000"/>
              <a:t>2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Smooth edges [mm] radius&lt;5mm</a:t>
            </a:r>
            <a:endParaRPr strike="sngStrike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center of gravity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Factor of safety &gt;3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sp>
        <p:nvSpPr>
          <p:cNvPr id="228" name="Google Shape;228;g65bfede505_1_35"/>
          <p:cNvSpPr txBox="1"/>
          <p:nvPr/>
        </p:nvSpPr>
        <p:spPr>
          <a:xfrm>
            <a:off x="5472300" y="2286750"/>
            <a:ext cx="3375000" cy="1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              </a:t>
            </a: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Values Achieved by Design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Mass of the system - 7.22kg</a:t>
            </a:r>
            <a:endParaRPr sz="11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Base footprint area - 0.12m</a:t>
            </a:r>
            <a:r>
              <a:rPr lang="en" sz="1100" b="0" i="0" u="none" strike="noStrike" cap="none" baseline="30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100" b="0" i="0" u="none" strike="noStrike" cap="none" baseline="30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Radius of edges - 1mm</a:t>
            </a:r>
            <a:endParaRPr sz="11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Center of gravity at (0.105,0.216,0.335)mm</a:t>
            </a:r>
            <a:endParaRPr sz="11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en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Force to push handle - 2.44lbs</a:t>
            </a:r>
            <a:endParaRPr sz="11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baseline="30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baseline="30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g65bfede505_1_35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0" name="Google Shape;230;g65bfede505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65bfede505_1_3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0df82857a_0_24"/>
          <p:cNvSpPr txBox="1">
            <a:spLocks noGrp="1"/>
          </p:cNvSpPr>
          <p:nvPr>
            <p:ph type="title"/>
          </p:nvPr>
        </p:nvSpPr>
        <p:spPr>
          <a:xfrm>
            <a:off x="381750" y="668250"/>
            <a:ext cx="894513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Current State of System - BOM/Budget/Purchasing</a:t>
            </a:r>
            <a:endParaRPr dirty="0">
              <a:latin typeface="+mj-lt"/>
            </a:endParaRPr>
          </a:p>
        </p:txBody>
      </p:sp>
      <p:sp>
        <p:nvSpPr>
          <p:cNvPr id="237" name="Google Shape;237;g70df82857a_0_24"/>
          <p:cNvSpPr txBox="1">
            <a:spLocks noGrp="1"/>
          </p:cNvSpPr>
          <p:nvPr>
            <p:ph type="body" idx="1"/>
          </p:nvPr>
        </p:nvSpPr>
        <p:spPr>
          <a:xfrm>
            <a:off x="5247900" y="1836450"/>
            <a:ext cx="3304800" cy="21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Total budget of $1500 from Gore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Currently have $1166.72 remaining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Prototyping has been main expense at $333.28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Cost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Viscosity testing $145.54 +$43.60/hr (approximately 2hrs)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Travel expenses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Cocoyam mixture/Roll materials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g70df82857a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70df82857a_0_2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0" name="Google Shape;240;g70df82857a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50" y="2077025"/>
            <a:ext cx="4009300" cy="22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70df82857a_0_24"/>
          <p:cNvSpPr txBox="1"/>
          <p:nvPr/>
        </p:nvSpPr>
        <p:spPr>
          <a:xfrm>
            <a:off x="437950" y="1717450"/>
            <a:ext cx="3000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1: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Bill of Materials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g70df82857a_0_24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0df82857a_0_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Current State of System - Action Items</a:t>
            </a:r>
            <a:endParaRPr dirty="0">
              <a:latin typeface="+mj-lt"/>
            </a:endParaRPr>
          </a:p>
        </p:txBody>
      </p:sp>
      <p:sp>
        <p:nvSpPr>
          <p:cNvPr id="248" name="Google Shape;248;g70df82857a_0_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Update CAD package to include wood roller -Samantha </a:t>
            </a:r>
            <a:endParaRPr sz="11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Build wood prototype-Nygel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Secure testing materials- Humoud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Manufacture prototype -Musab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Redesign dispenser- Team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Find Cocoyam substitute for testing-Team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49" name="Google Shape;249;g70df82857a_0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70df82857a_0_2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g70df82857a_0_29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0df82857a_0_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Implementation Plan - Future Manufacturing of Final Product</a:t>
            </a:r>
            <a:endParaRPr dirty="0">
              <a:latin typeface="+mj-lt"/>
            </a:endParaRPr>
          </a:p>
        </p:txBody>
      </p:sp>
      <p:sp>
        <p:nvSpPr>
          <p:cNvPr id="257" name="Google Shape;257;g70df82857a_0_34"/>
          <p:cNvSpPr txBox="1">
            <a:spLocks noGrp="1"/>
          </p:cNvSpPr>
          <p:nvPr>
            <p:ph type="body" idx="1"/>
          </p:nvPr>
        </p:nvSpPr>
        <p:spPr>
          <a:xfrm>
            <a:off x="4248025" y="2210600"/>
            <a:ext cx="41700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refine rails and seal wood to prevent water damage.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Replacing the dowel rod handle to C-shaped handle that will sit above the roller bar.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Handle will be either 3D printed or made straight from metal.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 caulking gun for our dispenser system.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Palm oil for adding wood protection.</a:t>
            </a:r>
            <a:endParaRPr/>
          </a:p>
        </p:txBody>
      </p:sp>
      <p:pic>
        <p:nvPicPr>
          <p:cNvPr id="258" name="Google Shape;258;g70df82857a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70df82857a_0_3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0" name="Google Shape;260;g70df82857a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26" y="2387750"/>
            <a:ext cx="2350774" cy="164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0df82857a_0_34"/>
          <p:cNvSpPr txBox="1"/>
          <p:nvPr/>
        </p:nvSpPr>
        <p:spPr>
          <a:xfrm>
            <a:off x="729438" y="41879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12: 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Smooth hex rod cradle caulking gun [3]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g70df82857a_0_34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</a:t>
            </a: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0df82857a_0_39"/>
          <p:cNvSpPr txBox="1">
            <a:spLocks noGrp="1"/>
          </p:cNvSpPr>
          <p:nvPr>
            <p:ph type="title"/>
          </p:nvPr>
        </p:nvSpPr>
        <p:spPr>
          <a:xfrm>
            <a:off x="210000" y="693100"/>
            <a:ext cx="8934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Implementation/Manufacturing Plan - Future Action Items</a:t>
            </a:r>
            <a:endParaRPr sz="2400" dirty="0">
              <a:latin typeface="+mj-lt"/>
            </a:endParaRPr>
          </a:p>
        </p:txBody>
      </p:sp>
      <p:sp>
        <p:nvSpPr>
          <p:cNvPr id="268" name="Google Shape;268;g70df82857a_0_39"/>
          <p:cNvSpPr txBox="1">
            <a:spLocks noGrp="1"/>
          </p:cNvSpPr>
          <p:nvPr>
            <p:ph type="body" idx="1"/>
          </p:nvPr>
        </p:nvSpPr>
        <p:spPr>
          <a:xfrm>
            <a:off x="540400" y="1673425"/>
            <a:ext cx="7688700" cy="3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final product will be manufactured and assembled in the same manner as the wooden prototype with greater attention to detail - goal is to produce a final product that anyone can make, so we will not be outsourcing manufacturing with the exception of purchasing the caulking gun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Action Items: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Updating CAD package to include new dispenser and all drawings - Samantha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Fixing the wooden prototype - Nygel 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Building the C- shaped handle - Musab, Samantha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 the new caulking gun option - Humoud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 procedure - Team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Poster presentation - Team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Creating operation manual - Team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Creating assembly manual - Team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g70df82857a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70df82857a_0_3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g70df82857a_0_39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</a:t>
            </a: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1122ade8a_0_37"/>
          <p:cNvSpPr txBox="1">
            <a:spLocks noGrp="1"/>
          </p:cNvSpPr>
          <p:nvPr>
            <p:ph type="title"/>
          </p:nvPr>
        </p:nvSpPr>
        <p:spPr>
          <a:xfrm>
            <a:off x="600575" y="644625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 Plan Test 1 and 2</a:t>
            </a:r>
            <a:endParaRPr dirty="0"/>
          </a:p>
        </p:txBody>
      </p:sp>
      <p:sp>
        <p:nvSpPr>
          <p:cNvPr id="277" name="Google Shape;277;g81122ade8a_0_37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g81122ade8a_0_37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g81122ade8a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81122ade8a_0_37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81" name="Google Shape;281;g81122ade8a_0_37"/>
          <p:cNvGraphicFramePr/>
          <p:nvPr/>
        </p:nvGraphicFramePr>
        <p:xfrm>
          <a:off x="391950" y="3462700"/>
          <a:ext cx="8360100" cy="122725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Team Members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self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Countertop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Approximately one meter high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at home/98C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Device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Device completely assembled 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Buy, the final product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Free, public space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2" name="Google Shape;282;g81122ade8a_0_37"/>
          <p:cNvGraphicFramePr/>
          <p:nvPr/>
        </p:nvGraphicFramePr>
        <p:xfrm>
          <a:off x="391950" y="1514825"/>
          <a:ext cx="8360100" cy="147270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Volunteers varying in age 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voluntary participants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Timer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Stopwatch to measure time to roll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phone timer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Cocoyam Paste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Grated cocoyam and spice mixture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Buy, specialty market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 completely assembled 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Buy, the final product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public space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3" name="Google Shape;283;g81122ade8a_0_37"/>
          <p:cNvSpPr txBox="1"/>
          <p:nvPr/>
        </p:nvSpPr>
        <p:spPr>
          <a:xfrm>
            <a:off x="330163" y="127312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2: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1 - Roll Production Time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g81122ade8a_0_37"/>
          <p:cNvSpPr txBox="1"/>
          <p:nvPr/>
        </p:nvSpPr>
        <p:spPr>
          <a:xfrm>
            <a:off x="330163" y="31231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2: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2 - Drop Test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1122ade8a_0_53"/>
          <p:cNvSpPr txBox="1">
            <a:spLocks noGrp="1"/>
          </p:cNvSpPr>
          <p:nvPr>
            <p:ph type="title"/>
          </p:nvPr>
        </p:nvSpPr>
        <p:spPr>
          <a:xfrm>
            <a:off x="600575" y="644625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 Plan Test 3 and 4</a:t>
            </a:r>
            <a:endParaRPr dirty="0"/>
          </a:p>
        </p:txBody>
      </p:sp>
      <p:sp>
        <p:nvSpPr>
          <p:cNvPr id="290" name="Google Shape;290;g81122ade8a_0_53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g81122ade8a_0_53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2" name="Google Shape;292;g81122ade8a_0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81122ade8a_0_5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94" name="Google Shape;294;g81122ade8a_0_53"/>
          <p:cNvGraphicFramePr/>
          <p:nvPr/>
        </p:nvGraphicFramePr>
        <p:xfrm>
          <a:off x="422838" y="3302075"/>
          <a:ext cx="8360100" cy="159301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Team Members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self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Software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SolidWorks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access on NAU computers/VPN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Software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Excel for factor of safety, BOM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access form Microsoft Excel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SolidWorks Model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created on NAU purchased software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EGR building/anywhere on VPN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5" name="Google Shape;295;g81122ade8a_0_53"/>
          <p:cNvGraphicFramePr/>
          <p:nvPr>
            <p:extLst>
              <p:ext uri="{D42A27DB-BD31-4B8C-83A1-F6EECF244321}">
                <p14:modId xmlns:p14="http://schemas.microsoft.com/office/powerpoint/2010/main" val="1103403493"/>
              </p:ext>
            </p:extLst>
          </p:nvPr>
        </p:nvGraphicFramePr>
        <p:xfrm>
          <a:off x="391950" y="1514825"/>
          <a:ext cx="8360100" cy="122725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Team Members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self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Pull Gauge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Gauge that can measure at least 10kg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Borrow, from professor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Device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Device completely assembled 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Buy, the final product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Free, public space</a:t>
                      </a:r>
                      <a:endParaRPr sz="12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6" name="Google Shape;296;g81122ade8a_0_53"/>
          <p:cNvSpPr txBox="1"/>
          <p:nvPr/>
        </p:nvSpPr>
        <p:spPr>
          <a:xfrm>
            <a:off x="330163" y="127312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3: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3 - Stability Test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g81122ade8a_0_53"/>
          <p:cNvSpPr txBox="1"/>
          <p:nvPr/>
        </p:nvSpPr>
        <p:spPr>
          <a:xfrm>
            <a:off x="361050" y="2962475"/>
            <a:ext cx="57432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2: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4 - Analysis Software Test (Bolt factor of safety and center of gravity)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1122ade8a_0_65"/>
          <p:cNvSpPr txBox="1">
            <a:spLocks noGrp="1"/>
          </p:cNvSpPr>
          <p:nvPr>
            <p:ph type="title"/>
          </p:nvPr>
        </p:nvSpPr>
        <p:spPr>
          <a:xfrm>
            <a:off x="600575" y="644625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 Plan Test 5 and 6</a:t>
            </a:r>
            <a:endParaRPr dirty="0"/>
          </a:p>
        </p:txBody>
      </p:sp>
      <p:sp>
        <p:nvSpPr>
          <p:cNvPr id="303" name="Google Shape;303;g81122ade8a_0_65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g81122ade8a_0_65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g81122ade8a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81122ade8a_0_6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07" name="Google Shape;307;g81122ade8a_0_65"/>
          <p:cNvGraphicFramePr/>
          <p:nvPr/>
        </p:nvGraphicFramePr>
        <p:xfrm>
          <a:off x="391938" y="3118425"/>
          <a:ext cx="8360100" cy="183846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Team Members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self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Software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SolidWorks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access on NAU computers/VPN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SolidWorks Model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created on NAU purchased software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Scale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Basic scale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member has resource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Ruler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Basic meter stick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EGR building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08" name="Google Shape;308;g81122ade8a_0_65"/>
          <p:cNvGraphicFramePr/>
          <p:nvPr/>
        </p:nvGraphicFramePr>
        <p:xfrm>
          <a:off x="391950" y="1514825"/>
          <a:ext cx="8360100" cy="1347560"/>
        </p:xfrm>
        <a:graphic>
          <a:graphicData uri="http://schemas.openxmlformats.org/drawingml/2006/table">
            <a:tbl>
              <a:tblPr>
                <a:noFill/>
                <a:tableStyleId>{74B68E19-C4CC-4DF8-B4E0-AD0F13618D03}</a:tableStyleId>
              </a:tblPr>
              <a:tblGrid>
                <a:gridCol w="27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Resources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Description 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Obtain Resource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People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Team Members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self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Balloon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Party balloon style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Buy, local store/Free, leftover from member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Device disassembled to test surfaces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Buy, the final product components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Location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Any available space 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Free, at home/98C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9" name="Google Shape;309;g81122ade8a_0_65"/>
          <p:cNvSpPr txBox="1"/>
          <p:nvPr/>
        </p:nvSpPr>
        <p:spPr>
          <a:xfrm>
            <a:off x="330163" y="127312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5: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5 - Smooth Edges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g81122ade8a_0_65"/>
          <p:cNvSpPr txBox="1"/>
          <p:nvPr/>
        </p:nvSpPr>
        <p:spPr>
          <a:xfrm>
            <a:off x="330175" y="28585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6: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Test 6 - Dimension Test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0df82857a_0_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Future Work</a:t>
            </a:r>
            <a:endParaRPr dirty="0">
              <a:latin typeface="+mj-lt"/>
            </a:endParaRPr>
          </a:p>
        </p:txBody>
      </p:sp>
      <p:sp>
        <p:nvSpPr>
          <p:cNvPr id="316" name="Google Shape;316;g70df82857a_0_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aseline="30000"/>
              <a:t>Handle redesign</a:t>
            </a:r>
            <a:endParaRPr sz="1800" baseline="30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aseline="30000"/>
              <a:t>Finish CAD drawings</a:t>
            </a:r>
            <a:endParaRPr sz="1800" baseline="30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aseline="30000"/>
              <a:t>Smoothing railways edges</a:t>
            </a:r>
            <a:endParaRPr sz="1800" baseline="30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aseline="30000"/>
              <a:t>Assembly and Operations Manual</a:t>
            </a:r>
            <a:endParaRPr sz="1800" baseline="30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aseline="30000"/>
              <a:t>Testing </a:t>
            </a:r>
            <a:endParaRPr sz="1800" baseline="300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/>
          </a:p>
        </p:txBody>
      </p:sp>
      <p:sp>
        <p:nvSpPr>
          <p:cNvPr id="317" name="Google Shape;317;g70df82857a_0_44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g70df82857a_0_44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9" name="Google Shape;319;g70df82857a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70df82857a_0_4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1" name="Google Shape;321;g70df82857a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8348" y="847525"/>
            <a:ext cx="2387451" cy="36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70df82857a_0_44"/>
          <p:cNvSpPr txBox="1"/>
          <p:nvPr/>
        </p:nvSpPr>
        <p:spPr>
          <a:xfrm>
            <a:off x="4913263" y="44484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12: 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Gantt chart for Spring semester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4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Project Description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Design Description and CAD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Current State of System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Implementation/Manufacturing Plan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 Plan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Future Work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latin typeface="+mj-lt"/>
              </a:rPr>
              <a:t>Outline of Presentation</a:t>
            </a:r>
            <a:endParaRPr dirty="0">
              <a:latin typeface="+mj-lt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2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"/>
          <p:cNvSpPr txBox="1">
            <a:spLocks noGrp="1"/>
          </p:cNvSpPr>
          <p:nvPr>
            <p:ph type="ctrTitle"/>
          </p:nvPr>
        </p:nvSpPr>
        <p:spPr>
          <a:xfrm>
            <a:off x="2650650" y="2100000"/>
            <a:ext cx="38427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+mj-lt"/>
              </a:rPr>
              <a:t>Questions?</a:t>
            </a:r>
            <a:endParaRPr>
              <a:latin typeface="+mj-lt"/>
            </a:endParaRPr>
          </a:p>
        </p:txBody>
      </p:sp>
      <p:sp>
        <p:nvSpPr>
          <p:cNvPr id="328" name="Google Shape;328;p19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1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"/>
          <p:cNvSpPr txBox="1">
            <a:spLocks noGrp="1"/>
          </p:cNvSpPr>
          <p:nvPr>
            <p:ph type="title"/>
          </p:nvPr>
        </p:nvSpPr>
        <p:spPr>
          <a:xfrm>
            <a:off x="727650" y="6081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latin typeface="+mj-lt"/>
              </a:rPr>
              <a:t>Citations	</a:t>
            </a:r>
            <a:endParaRPr dirty="0">
              <a:latin typeface="+mj-lt"/>
            </a:endParaRPr>
          </a:p>
        </p:txBody>
      </p:sp>
      <p:sp>
        <p:nvSpPr>
          <p:cNvPr id="337" name="Google Shape;337;p20"/>
          <p:cNvSpPr txBox="1">
            <a:spLocks noGrp="1"/>
          </p:cNvSpPr>
          <p:nvPr>
            <p:ph type="body" idx="1"/>
          </p:nvPr>
        </p:nvSpPr>
        <p:spPr>
          <a:xfrm>
            <a:off x="727650" y="1334375"/>
            <a:ext cx="7688700" cy="3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900"/>
              <a:t>[1] </a:t>
            </a:r>
            <a:r>
              <a:rPr lang="en" sz="900">
                <a:solidFill>
                  <a:srgbClr val="333333"/>
                </a:solidFill>
              </a:rPr>
              <a:t>Evan Williamson, “Coco-YUM! - The manual cocoyam processor,” </a:t>
            </a:r>
            <a:r>
              <a:rPr lang="en" sz="900" i="1">
                <a:solidFill>
                  <a:srgbClr val="333333"/>
                </a:solidFill>
              </a:rPr>
              <a:t>YouTube</a:t>
            </a:r>
            <a:r>
              <a:rPr lang="en" sz="900">
                <a:solidFill>
                  <a:srgbClr val="333333"/>
                </a:solidFill>
              </a:rPr>
              <a:t>, 23-Jul-2019. [Online]. Available: https://www.youtube.com/watch?v=siXvcSSyxC4#action=share. [Accessed: 15-Sep-2019].</a:t>
            </a:r>
            <a:endParaRPr sz="9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333333"/>
                </a:solidFill>
              </a:rPr>
              <a:t>[2] Admin, “Health Benefits and Nutrition of Taro Root,” </a:t>
            </a:r>
            <a:r>
              <a:rPr lang="en" sz="900" i="1">
                <a:solidFill>
                  <a:srgbClr val="333333"/>
                </a:solidFill>
              </a:rPr>
              <a:t>TAROTO TAIWANESE HEALTHY DESSERT</a:t>
            </a:r>
            <a:r>
              <a:rPr lang="en" sz="900">
                <a:solidFill>
                  <a:srgbClr val="333333"/>
                </a:solidFill>
              </a:rPr>
              <a:t>. [Online]. Available: https://tarotodessert.com/en/2017/health-benefits-and-nutrition-of-taro-root/. [Accessed: 17-Sep-2019].</a:t>
            </a:r>
            <a:endParaRPr sz="9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333333"/>
                </a:solidFill>
              </a:rPr>
              <a:t>[3]</a:t>
            </a: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" sz="900" i="1">
                <a:solidFill>
                  <a:srgbClr val="000000"/>
                </a:solidFill>
                <a:highlight>
                  <a:srgbClr val="FFFFFF"/>
                </a:highlight>
              </a:rPr>
              <a:t>Amazon.com</a:t>
            </a:r>
            <a:r>
              <a:rPr lang="en" sz="900">
                <a:solidFill>
                  <a:srgbClr val="000000"/>
                </a:solidFill>
                <a:highlight>
                  <a:srgbClr val="FFFFFF"/>
                </a:highlight>
              </a:rPr>
              <a:t>, 2020. [Online]. Available: https://www.amazon.com/Newborn-102D-Drip-Free-Caulking-Cartridge/dp/B002YC3W48/ref=sr_1_4?crid=ZQQQS3YQJUM6&amp;keywords=caulking+gun&amp;qid=1582929240&amp;sprefix=caul%2Caps%2C226&amp;sr=8-4. [Accessed: 05- Mar- 2020].</a:t>
            </a:r>
            <a:endParaRPr sz="9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endParaRPr sz="9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38" name="Google Shape;338;p20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2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latin typeface="+mn-lt"/>
              </a:rPr>
              <a:t>Project Description</a:t>
            </a:r>
            <a:endParaRPr dirty="0">
              <a:latin typeface="+mn-lt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729450" y="1945150"/>
            <a:ext cx="56073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Cocoyam dispenser and roller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 upon current hand rolling technique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 West and Central African Communities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Continue upon Georgia Tech’s grinder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design package that can be transferred and replicated easily</a:t>
            </a:r>
            <a:endParaRPr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/>
              <a:t>Includes descriptive assembly manual  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Client- Isaac Zama - Humanitarian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Mentor - Chuck Vallance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Sponsor - W.L. Gore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993" y="674088"/>
            <a:ext cx="2093462" cy="143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6650250" y="2111075"/>
            <a:ext cx="2181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1:</a:t>
            </a:r>
            <a:r>
              <a:rPr lang="en"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Manual grinder by Georgia Tech [1] 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0025" y="2620900"/>
            <a:ext cx="2093450" cy="170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760025" y="4329325"/>
            <a:ext cx="20934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2: </a:t>
            </a:r>
            <a:r>
              <a:rPr lang="en"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Raw Cocoyam [2]</a:t>
            </a:r>
            <a:endParaRPr sz="10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3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5ccd2c58b_0_36"/>
          <p:cNvSpPr txBox="1">
            <a:spLocks noGrp="1"/>
          </p:cNvSpPr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Dispenser CAD</a:t>
            </a:r>
            <a:endParaRPr dirty="0"/>
          </a:p>
        </p:txBody>
      </p:sp>
      <p:sp>
        <p:nvSpPr>
          <p:cNvPr id="121" name="Google Shape;121;g65ccd2c58b_0_36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65ccd2c58b_0_36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" name="Google Shape;123;g65ccd2c58b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65ccd2c58b_0_36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g65ccd2c58b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00" y="2106248"/>
            <a:ext cx="4052473" cy="14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65ccd2c58b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8725" y="1160500"/>
            <a:ext cx="1454101" cy="305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65ccd2c58b_0_36"/>
          <p:cNvSpPr txBox="1"/>
          <p:nvPr/>
        </p:nvSpPr>
        <p:spPr>
          <a:xfrm>
            <a:off x="276588" y="356452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3: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Updated CAD Side  View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128;g65ccd2c58b_0_36"/>
          <p:cNvSpPr txBox="1"/>
          <p:nvPr/>
        </p:nvSpPr>
        <p:spPr>
          <a:xfrm>
            <a:off x="4898713" y="40533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4: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Updated CAD Top View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g65ccd2c58b_0_36"/>
          <p:cNvSpPr txBox="1"/>
          <p:nvPr/>
        </p:nvSpPr>
        <p:spPr>
          <a:xfrm>
            <a:off x="6485850" y="1502725"/>
            <a:ext cx="25152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System is bought commercial off-the-shelf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CAD is for general visualization purposes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10df74669_2_18"/>
          <p:cNvSpPr txBox="1">
            <a:spLocks noGrp="1"/>
          </p:cNvSpPr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Dispenser CAD</a:t>
            </a:r>
            <a:endParaRPr dirty="0"/>
          </a:p>
        </p:txBody>
      </p:sp>
      <p:sp>
        <p:nvSpPr>
          <p:cNvPr id="135" name="Google Shape;135;g810df74669_2_18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5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g810df74669_2_18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g810df74669_2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810df74669_2_18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" name="Google Shape;139;g810df74669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350" y="1386000"/>
            <a:ext cx="2715683" cy="32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810df74669_2_18"/>
          <p:cNvSpPr txBox="1"/>
          <p:nvPr/>
        </p:nvSpPr>
        <p:spPr>
          <a:xfrm>
            <a:off x="4572000" y="1495250"/>
            <a:ext cx="37419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Subsystem Functions: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Back end is pulled outward to open central cavity (1)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unscrews front end (2)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fills central cavity with cocoyam mixture with desired amount (3)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screws front end back on with tip still in place (4)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pumps handle to progress back end until cocoyam begins extruding from tip (5)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g810df74669_2_18"/>
          <p:cNvSpPr txBox="1"/>
          <p:nvPr/>
        </p:nvSpPr>
        <p:spPr>
          <a:xfrm>
            <a:off x="2188874" y="1385995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2" name="Google Shape;142;g810df74669_2_18"/>
          <p:cNvCxnSpPr/>
          <p:nvPr/>
        </p:nvCxnSpPr>
        <p:spPr>
          <a:xfrm rot="10800000" flipH="1">
            <a:off x="2594200" y="1532425"/>
            <a:ext cx="284100" cy="4263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g810df74669_2_18"/>
          <p:cNvSpPr txBox="1"/>
          <p:nvPr/>
        </p:nvSpPr>
        <p:spPr>
          <a:xfrm>
            <a:off x="2330923" y="4126582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4" name="Google Shape;144;g810df74669_2_18"/>
          <p:cNvCxnSpPr>
            <a:stCxn id="143" idx="1"/>
          </p:cNvCxnSpPr>
          <p:nvPr/>
        </p:nvCxnSpPr>
        <p:spPr>
          <a:xfrm rot="10800000">
            <a:off x="1898923" y="4193932"/>
            <a:ext cx="432000" cy="792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5" name="Google Shape;145;g810df74669_2_18"/>
          <p:cNvSpPr txBox="1"/>
          <p:nvPr/>
        </p:nvSpPr>
        <p:spPr>
          <a:xfrm>
            <a:off x="814196" y="3842828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6" name="Google Shape;146;g810df74669_2_18"/>
          <p:cNvCxnSpPr/>
          <p:nvPr/>
        </p:nvCxnSpPr>
        <p:spPr>
          <a:xfrm rot="10800000" flipH="1">
            <a:off x="1010119" y="3842814"/>
            <a:ext cx="477600" cy="5457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7" name="Google Shape;147;g810df74669_2_18"/>
          <p:cNvSpPr txBox="1"/>
          <p:nvPr/>
        </p:nvSpPr>
        <p:spPr>
          <a:xfrm>
            <a:off x="3211648" y="2443400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g810df74669_2_18"/>
          <p:cNvSpPr txBox="1"/>
          <p:nvPr/>
        </p:nvSpPr>
        <p:spPr>
          <a:xfrm>
            <a:off x="2819642" y="4273137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9" name="Google Shape;149;g810df74669_2_18"/>
          <p:cNvCxnSpPr/>
          <p:nvPr/>
        </p:nvCxnSpPr>
        <p:spPr>
          <a:xfrm rot="10800000" flipH="1">
            <a:off x="2927940" y="2331527"/>
            <a:ext cx="241800" cy="4356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" name="Google Shape;150;g810df74669_2_18"/>
          <p:cNvSpPr txBox="1"/>
          <p:nvPr/>
        </p:nvSpPr>
        <p:spPr>
          <a:xfrm>
            <a:off x="814188" y="46548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5: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Isometric view with numbered indicators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ccd2c58b_0_2"/>
          <p:cNvSpPr txBox="1">
            <a:spLocks noGrp="1"/>
          </p:cNvSpPr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Roller CAD</a:t>
            </a:r>
            <a:endParaRPr/>
          </a:p>
        </p:txBody>
      </p:sp>
      <p:sp>
        <p:nvSpPr>
          <p:cNvPr id="156" name="Google Shape;156;g65ccd2c58b_0_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g65ccd2c58b_0_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8" name="Google Shape;158;g65ccd2c58b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65ccd2c58b_0_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g65ccd2c58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25" y="1622350"/>
            <a:ext cx="3389249" cy="23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65ccd2c58b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5075" y="2472991"/>
            <a:ext cx="4562950" cy="14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65ccd2c58b_0_2"/>
          <p:cNvSpPr txBox="1"/>
          <p:nvPr/>
        </p:nvSpPr>
        <p:spPr>
          <a:xfrm>
            <a:off x="4171375" y="1557200"/>
            <a:ext cx="3741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Reuse of previous iteration in silver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New components in gray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Fasteners also changed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g65ccd2c58b_0_2"/>
          <p:cNvSpPr txBox="1"/>
          <p:nvPr/>
        </p:nvSpPr>
        <p:spPr>
          <a:xfrm>
            <a:off x="677188" y="404297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6: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Updated CAD Top View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g65ccd2c58b_0_2"/>
          <p:cNvSpPr txBox="1"/>
          <p:nvPr/>
        </p:nvSpPr>
        <p:spPr>
          <a:xfrm>
            <a:off x="4035063" y="397725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7: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Updated CAD Side View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5ccd2c58b_0_79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g65ccd2c58b_0_7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1" name="Google Shape;171;g65ccd2c58b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65ccd2c58b_0_7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g65ccd2c58b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875" y="1445800"/>
            <a:ext cx="4968673" cy="261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65ccd2c58b_0_79"/>
          <p:cNvSpPr txBox="1"/>
          <p:nvPr/>
        </p:nvSpPr>
        <p:spPr>
          <a:xfrm>
            <a:off x="3767549" y="3719920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5" name="Google Shape;175;g65ccd2c58b_0_79"/>
          <p:cNvCxnSpPr/>
          <p:nvPr/>
        </p:nvCxnSpPr>
        <p:spPr>
          <a:xfrm rot="10800000">
            <a:off x="2501989" y="3265257"/>
            <a:ext cx="1269300" cy="585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" name="Google Shape;176;g65ccd2c58b_0_79"/>
          <p:cNvSpPr txBox="1"/>
          <p:nvPr/>
        </p:nvSpPr>
        <p:spPr>
          <a:xfrm>
            <a:off x="728848" y="3850257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7" name="Google Shape;177;g65ccd2c58b_0_79"/>
          <p:cNvCxnSpPr/>
          <p:nvPr/>
        </p:nvCxnSpPr>
        <p:spPr>
          <a:xfrm rot="10800000" flipH="1">
            <a:off x="917252" y="3478844"/>
            <a:ext cx="547200" cy="291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" name="Google Shape;178;g65ccd2c58b_0_79"/>
          <p:cNvSpPr txBox="1"/>
          <p:nvPr/>
        </p:nvSpPr>
        <p:spPr>
          <a:xfrm>
            <a:off x="1531896" y="1720253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9" name="Google Shape;179;g65ccd2c58b_0_79"/>
          <p:cNvCxnSpPr/>
          <p:nvPr/>
        </p:nvCxnSpPr>
        <p:spPr>
          <a:xfrm rot="10800000" flipH="1">
            <a:off x="1242869" y="1774239"/>
            <a:ext cx="1393800" cy="705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0" name="Google Shape;180;g65ccd2c58b_0_79"/>
          <p:cNvSpPr txBox="1"/>
          <p:nvPr/>
        </p:nvSpPr>
        <p:spPr>
          <a:xfrm>
            <a:off x="4063898" y="3191925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g65ccd2c58b_0_79"/>
          <p:cNvSpPr txBox="1"/>
          <p:nvPr/>
        </p:nvSpPr>
        <p:spPr>
          <a:xfrm>
            <a:off x="2804667" y="2395387"/>
            <a:ext cx="350100" cy="293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sz="11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2" name="Google Shape;182;g65ccd2c58b_0_79"/>
          <p:cNvCxnSpPr/>
          <p:nvPr/>
        </p:nvCxnSpPr>
        <p:spPr>
          <a:xfrm flipH="1">
            <a:off x="3290465" y="2957852"/>
            <a:ext cx="886200" cy="4731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" name="Google Shape;183;g65ccd2c58b_0_79"/>
          <p:cNvSpPr txBox="1"/>
          <p:nvPr/>
        </p:nvSpPr>
        <p:spPr>
          <a:xfrm>
            <a:off x="5128550" y="1622350"/>
            <a:ext cx="37419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Subsystem Functions: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Cocoyam and leaf placed (1)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holds handle (2)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pushes handle to end of rail (3)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Cocoyam is rolled  and deposited into crevice in base plate (4)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pulls handle to start of rail (5)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removes rolled Ekwang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g65ccd2c58b_0_79"/>
          <p:cNvSpPr txBox="1"/>
          <p:nvPr/>
        </p:nvSpPr>
        <p:spPr>
          <a:xfrm>
            <a:off x="728838" y="43495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8: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Isometric view with numbered indicators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g65ccd2c58b_0_79"/>
          <p:cNvSpPr txBox="1">
            <a:spLocks noGrp="1"/>
          </p:cNvSpPr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Roller CAD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3f9fac1c2_2_0"/>
          <p:cNvSpPr txBox="1">
            <a:spLocks noGrp="1"/>
          </p:cNvSpPr>
          <p:nvPr>
            <p:ph type="title"/>
          </p:nvPr>
        </p:nvSpPr>
        <p:spPr>
          <a:xfrm>
            <a:off x="677200" y="63900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System CAD</a:t>
            </a:r>
            <a:endParaRPr/>
          </a:p>
        </p:txBody>
      </p:sp>
      <p:sp>
        <p:nvSpPr>
          <p:cNvPr id="191" name="Google Shape;191;g73f9fac1c2_2_0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g73f9fac1c2_2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3" name="Google Shape;193;g73f9fac1c2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73f9fac1c2_2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5" name="Google Shape;195;g73f9fac1c2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3100" y="1607100"/>
            <a:ext cx="2020624" cy="239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73f9fac1c2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275" y="1837178"/>
            <a:ext cx="3668827" cy="193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73f9fac1c2_2_0"/>
          <p:cNvSpPr txBox="1"/>
          <p:nvPr/>
        </p:nvSpPr>
        <p:spPr>
          <a:xfrm>
            <a:off x="5950875" y="1561075"/>
            <a:ext cx="29457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System Functions: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uses dispenser subsystem to dispense desired amount onto prepared cocoyam leaf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uses roller subsystem to roll prepared leaf into dish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○"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Repeat until desired amount of rolls have been accomplished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g73f9fac1c2_2_0"/>
          <p:cNvSpPr txBox="1"/>
          <p:nvPr/>
        </p:nvSpPr>
        <p:spPr>
          <a:xfrm>
            <a:off x="422354" y="4140175"/>
            <a:ext cx="3943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9: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Entire system (both subsystems together)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0df82857a_0_19"/>
          <p:cNvSpPr txBox="1">
            <a:spLocks noGrp="1"/>
          </p:cNvSpPr>
          <p:nvPr>
            <p:ph type="title"/>
          </p:nvPr>
        </p:nvSpPr>
        <p:spPr>
          <a:xfrm>
            <a:off x="729450" y="1304225"/>
            <a:ext cx="841455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Current State of System - Current Manufacturing</a:t>
            </a:r>
            <a:endParaRPr dirty="0">
              <a:latin typeface="+mj-lt"/>
            </a:endParaRPr>
          </a:p>
        </p:txBody>
      </p:sp>
      <p:sp>
        <p:nvSpPr>
          <p:cNvPr id="204" name="Google Shape;204;g70df82857a_0_19"/>
          <p:cNvSpPr txBox="1">
            <a:spLocks noGrp="1"/>
          </p:cNvSpPr>
          <p:nvPr>
            <p:ph type="body" idx="1"/>
          </p:nvPr>
        </p:nvSpPr>
        <p:spPr>
          <a:xfrm>
            <a:off x="4108175" y="2078875"/>
            <a:ext cx="4310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Latest version made of wood per customer’s request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refine rails and seal wood to prevent water damage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Handle will be 3D printed or made from metal</a:t>
            </a:r>
            <a:endParaRPr/>
          </a:p>
        </p:txBody>
      </p:sp>
      <p:pic>
        <p:nvPicPr>
          <p:cNvPr id="205" name="Google Shape;205;g70df82857a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550" y="2109537"/>
            <a:ext cx="2951775" cy="21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70df82857a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70df82857a_0_1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March 2020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g70df82857a_0_19"/>
          <p:cNvSpPr txBox="1"/>
          <p:nvPr/>
        </p:nvSpPr>
        <p:spPr>
          <a:xfrm>
            <a:off x="748438" y="4469125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10: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Wood Prototype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g70df82857a_0_19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</a:t>
            </a:r>
            <a:r>
              <a:rPr lang="en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1557</Words>
  <Application>Microsoft Office PowerPoint</Application>
  <PresentationFormat>On-screen Show (16:9)</PresentationFormat>
  <Paragraphs>314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Lato</vt:lpstr>
      <vt:lpstr>Raleway</vt:lpstr>
      <vt:lpstr>Streamline</vt:lpstr>
      <vt:lpstr>Rural Food Processing </vt:lpstr>
      <vt:lpstr>Outline of Presentation</vt:lpstr>
      <vt:lpstr>Project Description</vt:lpstr>
      <vt:lpstr>Design Description - Dispenser CAD</vt:lpstr>
      <vt:lpstr>Design Description - Dispenser CAD</vt:lpstr>
      <vt:lpstr>Design Description - Roller CAD</vt:lpstr>
      <vt:lpstr>Design Description - Roller CAD</vt:lpstr>
      <vt:lpstr>Full System CAD</vt:lpstr>
      <vt:lpstr>Current State of System - Current Manufacturing</vt:lpstr>
      <vt:lpstr>Current State of System - Current Manufacturing</vt:lpstr>
      <vt:lpstr>Current state of system-ER</vt:lpstr>
      <vt:lpstr>Current State of System - BOM/Budget/Purchasing</vt:lpstr>
      <vt:lpstr>Current State of System - Action Items</vt:lpstr>
      <vt:lpstr>Implementation Plan - Future Manufacturing of Final Product</vt:lpstr>
      <vt:lpstr>Implementation/Manufacturing Plan - Future Action Items</vt:lpstr>
      <vt:lpstr>Testing Plan Test 1 and 2</vt:lpstr>
      <vt:lpstr>Testing Plan Test 3 and 4</vt:lpstr>
      <vt:lpstr>Testing Plan Test 5 and 6</vt:lpstr>
      <vt:lpstr>Future Work</vt:lpstr>
      <vt:lpstr>Questions?</vt:lpstr>
      <vt:lpstr>Citations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Food Processing </dc:title>
  <cp:lastModifiedBy>Samantha Morrison</cp:lastModifiedBy>
  <cp:revision>2</cp:revision>
  <dcterms:modified xsi:type="dcterms:W3CDTF">2020-03-05T21:33:13Z</dcterms:modified>
</cp:coreProperties>
</file>